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10.xml" ContentType="application/vnd.openxmlformats-officedocument.theme+xml"/>
  <Override PartName="/ppt/theme/theme8.xml" ContentType="application/vnd.openxmlformats-officedocument.theme+xml"/>
  <Override PartName="/ppt/theme/theme11.xml" ContentType="application/vnd.openxmlformats-officedocument.theme+xml"/>
  <Override PartName="/ppt/theme/theme9.xml" ContentType="application/vnd.openxmlformats-officedocument.theme+xml"/>
  <Override PartName="/ppt/slideMasters/_rels/slideMaster9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1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6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72" r:id="rId11"/>
    <p:sldMasterId id="2147483674" r:id="rId12"/>
  </p:sldMasterIdLst>
  <p:sldIdLst>
    <p:sldId id="256" r:id="rId13"/>
    <p:sldId id="257" r:id="rId14"/>
    <p:sldId id="258" r:id="rId15"/>
    <p:sldId id="259" r:id="rId16"/>
    <p:sldId id="260" r:id="rId17"/>
    <p:sldId id="261" r:id="rId18"/>
  </p:sldIdLst>
  <p:sldSz cx="18288000" cy="10287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5232FDD-025E-43A5-9009-B090202A634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CF26CF80-D353-4293-8281-F7F28491244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892371A7-E733-4BA1-BA55-8E82614E717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E3E0B8B1-0D21-4A14-9927-7CBEDA55593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E28D2FF8-C6E4-4ABE-B520-E2003F9DEF1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9B8FFF20-5903-4781-984D-047999B8DC7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0F733E4F-AA04-40A2-A727-6610DC3E677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ACB668E5-16F4-4AB9-BF06-8CA8239DB80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p>
            <a:fld id="{A12C9E9B-4983-4B50-AC22-F054284EAD5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3263C0D-3811-4C1F-900C-8931D815453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37C7D8E3-78C7-4401-BC12-399C031B4DA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3897EC91-E553-4348-A2E6-3096C9441A4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E8CF88AA-11E8-4D25-952C-9FE07ABE0FC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A82EDF6A-0CE0-4A99-AF3F-5776778B0C0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E9969093-436A-4A86-A2A8-9C32EB25927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4"/>
          </p:nvPr>
        </p:nvSpPr>
        <p:spPr/>
        <p:txBody>
          <a:bodyPr/>
          <a:p>
            <a:fld id="{F281DE2D-BAA0-4C55-8696-3635F103244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4CE69141-A997-4C78-919C-3E756382581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6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7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<Relationship Id="rId3" Type="http://schemas.openxmlformats.org/officeDocument/2006/relationships/slideLayout" Target="../slideLayouts/slideLayout10.xml"/><Relationship Id="rId4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4.xml"/><Relationship Id="rId8" Type="http://schemas.openxmlformats.org/officeDocument/2006/relationships/slideLayout" Target="../slideLayouts/slideLayout15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F9FA50C-DE63-4C12-8162-44944D6471EF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&lt;number&gt;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2880"/>
            <a:ext cx="3007800" cy="1161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b="1" lang="en-US" sz="2000" strike="noStrike" u="none">
                <a:solidFill>
                  <a:schemeClr val="dk1"/>
                </a:solidFill>
                <a:uFillTx/>
                <a:latin typeface="Calibri"/>
              </a:rPr>
              <a:t>Click to edit Master title style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3575160" y="272880"/>
            <a:ext cx="5111280" cy="585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trike="noStrike" u="none">
                <a:solidFill>
                  <a:schemeClr val="dk1"/>
                </a:solidFill>
                <a:uFillTx/>
                <a:latin typeface="Calibri"/>
              </a:rPr>
              <a:t>Second level</a:t>
            </a:r>
            <a:endParaRPr b="0" lang="en-US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uFillTx/>
                <a:latin typeface="Calibri"/>
              </a:rPr>
              <a:t>Third level</a:t>
            </a:r>
            <a:endParaRPr b="0" lang="en-US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Fourth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Fifth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1434960"/>
            <a:ext cx="3007800" cy="469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b="0" lang="en-US" sz="1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dt" idx="28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 </a:t>
            </a:r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67" name="PlaceHolder 5"/>
          <p:cNvSpPr>
            <a:spLocks noGrp="1"/>
          </p:cNvSpPr>
          <p:nvPr>
            <p:ph type="ftr" idx="29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68" name="PlaceHolder 6"/>
          <p:cNvSpPr>
            <a:spLocks noGrp="1"/>
          </p:cNvSpPr>
          <p:nvPr>
            <p:ph type="sldNum" idx="30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52204A1-157A-44C3-B22E-A4A38C12F122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792440" y="4800600"/>
            <a:ext cx="5486040" cy="56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b="1" lang="en-US" sz="2000" strike="noStrike" u="none">
                <a:solidFill>
                  <a:schemeClr val="dk1"/>
                </a:solidFill>
                <a:uFillTx/>
                <a:latin typeface="Calibri"/>
              </a:rPr>
              <a:t>Click to edit Master title style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792440" y="61272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1792440" y="5367240"/>
            <a:ext cx="5486040" cy="80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b="0" lang="en-US" sz="1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dt" idx="3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ftr" idx="3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sldNum" idx="3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71224F3-1781-4DC4-BD3D-CD9FE9DEF897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&lt;number&gt;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trike="noStrike" u="none">
                <a:solidFill>
                  <a:schemeClr val="dk1"/>
                </a:solidFill>
                <a:uFillTx/>
                <a:latin typeface="Calibri"/>
              </a:rPr>
              <a:t>Second level</a:t>
            </a:r>
            <a:endParaRPr b="0" lang="en-US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uFillTx/>
                <a:latin typeface="Calibri"/>
              </a:rPr>
              <a:t>Third level</a:t>
            </a:r>
            <a:endParaRPr b="0" lang="en-US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Fourth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Fifth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dt" idx="4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 </a:t>
            </a:r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ftr" idx="5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sldNum" idx="6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4C5B1C3-1232-4B54-8E0D-D93562E7F549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629400" y="274680"/>
            <a:ext cx="2057040" cy="58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274680"/>
            <a:ext cx="6019560" cy="58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trike="noStrike" u="none">
                <a:solidFill>
                  <a:schemeClr val="dk1"/>
                </a:solidFill>
                <a:uFillTx/>
                <a:latin typeface="Calibri"/>
              </a:rPr>
              <a:t>Second level</a:t>
            </a:r>
            <a:endParaRPr b="0" lang="en-US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uFillTx/>
                <a:latin typeface="Calibri"/>
              </a:rPr>
              <a:t>Third level</a:t>
            </a:r>
            <a:endParaRPr b="0" lang="en-US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Fourth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Fifth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dt" idx="7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 </a:t>
            </a:r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ftr" idx="8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5" name="PlaceHolder 5"/>
          <p:cNvSpPr>
            <a:spLocks noGrp="1"/>
          </p:cNvSpPr>
          <p:nvPr>
            <p:ph type="sldNum" idx="9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71F70BA-7EAA-400A-B5D3-D4867740493E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trike="noStrike" u="none">
                <a:solidFill>
                  <a:schemeClr val="dk1"/>
                </a:solidFill>
                <a:uFillTx/>
                <a:latin typeface="Calibri"/>
              </a:rPr>
              <a:t>Second level</a:t>
            </a:r>
            <a:endParaRPr b="0" lang="en-US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uFillTx/>
                <a:latin typeface="Calibri"/>
              </a:rPr>
              <a:t>Third level</a:t>
            </a:r>
            <a:endParaRPr b="0" lang="en-US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Fourth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Fifth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dt" idx="10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 </a:t>
            </a:r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ftr" idx="11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0" name="PlaceHolder 5"/>
          <p:cNvSpPr>
            <a:spLocks noGrp="1"/>
          </p:cNvSpPr>
          <p:nvPr>
            <p:ph type="sldNum" idx="12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0265212-46FF-4740-B982-7E96EFA5EB2E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22160" y="4406760"/>
            <a:ext cx="7772040" cy="136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b="1" lang="en-US" sz="4000" strike="noStrike" u="none" cap="all">
                <a:solidFill>
                  <a:schemeClr val="dk1"/>
                </a:solidFill>
                <a:uFillTx/>
                <a:latin typeface="Calibri"/>
              </a:rPr>
              <a:t>Click to edit Master title style</a:t>
            </a:r>
            <a:endParaRPr b="0" lang="en-US" sz="4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22160" y="2906640"/>
            <a:ext cx="777204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Click to edit Master text styles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dt" idx="13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 </a:t>
            </a:r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ftr" idx="14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7" name="PlaceHolder 5"/>
          <p:cNvSpPr>
            <a:spLocks noGrp="1"/>
          </p:cNvSpPr>
          <p:nvPr>
            <p:ph type="sldNum" idx="15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6501AF0-7635-45B6-AD7E-30FD6529103C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400" strike="noStrike" u="none">
                <a:solidFill>
                  <a:schemeClr val="dk1"/>
                </a:solidFill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800" strike="noStrike" u="none">
                <a:solidFill>
                  <a:schemeClr val="dk1"/>
                </a:solidFill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800" strike="noStrike" u="none">
                <a:solidFill>
                  <a:schemeClr val="dk1"/>
                </a:solidFill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4832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400" strike="noStrike" u="none">
                <a:solidFill>
                  <a:schemeClr val="dk1"/>
                </a:solidFill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800" strike="noStrike" u="none">
                <a:solidFill>
                  <a:schemeClr val="dk1"/>
                </a:solidFill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800" strike="noStrike" u="none">
                <a:solidFill>
                  <a:schemeClr val="dk1"/>
                </a:solidFill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dt" idx="16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 </a:t>
            </a:r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ftr" idx="17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3" name="PlaceHolder 6"/>
          <p:cNvSpPr>
            <a:spLocks noGrp="1"/>
          </p:cNvSpPr>
          <p:nvPr>
            <p:ph type="sldNum" idx="18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202D5B7-B763-4873-9005-52F205C3CF06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535040"/>
            <a:ext cx="403992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trike="noStrike" u="non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57200" y="2174760"/>
            <a:ext cx="403992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Second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uFillTx/>
                <a:latin typeface="Calibri"/>
              </a:rPr>
              <a:t>Third level</a:t>
            </a:r>
            <a:endParaRPr b="0" lang="en-US" sz="1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600" strike="noStrike" u="none">
                <a:solidFill>
                  <a:schemeClr val="dk1"/>
                </a:solidFill>
                <a:uFillTx/>
                <a:latin typeface="Calibri"/>
              </a:rPr>
              <a:t>Fourth level</a:t>
            </a:r>
            <a:endParaRPr b="0" lang="en-US" sz="16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600" strike="noStrike" u="none">
                <a:solidFill>
                  <a:schemeClr val="dk1"/>
                </a:solidFill>
                <a:uFillTx/>
                <a:latin typeface="Calibri"/>
              </a:rPr>
              <a:t>Fifth level</a:t>
            </a:r>
            <a:endParaRPr b="0" lang="en-US" sz="16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4645080" y="1535040"/>
            <a:ext cx="404136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trike="noStrike" u="non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4645080" y="2174760"/>
            <a:ext cx="404136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Second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uFillTx/>
                <a:latin typeface="Calibri"/>
              </a:rPr>
              <a:t>Third level</a:t>
            </a:r>
            <a:endParaRPr b="0" lang="en-US" sz="1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600" strike="noStrike" u="none">
                <a:solidFill>
                  <a:schemeClr val="dk1"/>
                </a:solidFill>
                <a:uFillTx/>
                <a:latin typeface="Calibri"/>
              </a:rPr>
              <a:t>Fourth level</a:t>
            </a:r>
            <a:endParaRPr b="0" lang="en-US" sz="16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600" strike="noStrike" u="none">
                <a:solidFill>
                  <a:schemeClr val="dk1"/>
                </a:solidFill>
                <a:uFillTx/>
                <a:latin typeface="Calibri"/>
              </a:rPr>
              <a:t>Fifth level</a:t>
            </a:r>
            <a:endParaRPr b="0" lang="en-US" sz="16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dt" idx="19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 </a:t>
            </a:r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ftr" idx="20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4" name="PlaceHolder 8"/>
          <p:cNvSpPr>
            <a:spLocks noGrp="1"/>
          </p:cNvSpPr>
          <p:nvPr>
            <p:ph type="sldNum" idx="21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FDC1417-C3DE-478B-9A7D-0B1E6674DA1E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dt" idx="22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 </a:t>
            </a:r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ftr" idx="23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sldNum" idx="24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1B32C89-7217-46D1-85E0-24356C66EFE0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dt" idx="25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 </a:t>
            </a:r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ftr" idx="26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sldNum" idx="27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7121EB6-DE34-4C5A-B297-611B6CD75CFE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en-GB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trike="noStrike" u="none">
                <a:solidFill>
                  <a:schemeClr val="dk1"/>
                </a:solidFill>
                <a:uFillTx/>
                <a:latin typeface="Calibri"/>
              </a:rPr>
              <a:t>Click to edit the title text format</a:t>
            </a:r>
            <a:endParaRPr b="0" lang="en-US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54" name="PlaceHolder 5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2"/>
          <p:cNvSpPr/>
          <p:nvPr/>
        </p:nvSpPr>
        <p:spPr>
          <a:xfrm>
            <a:off x="1646640" y="2832120"/>
            <a:ext cx="15612480" cy="363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4774"/>
              </a:lnSpc>
            </a:pPr>
            <a:r>
              <a:rPr b="0" lang="en-US" sz="367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Title: BoxFit – Web Application Conceptual Design</a:t>
            </a:r>
            <a:endParaRPr b="0" lang="en-GB" sz="3670" strike="noStrike" u="non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ts val="4774"/>
              </a:lnSpc>
            </a:pPr>
            <a:r>
              <a:rPr b="0" lang="en-US" sz="367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Student Name: Fernando Silva</a:t>
            </a:r>
            <a:endParaRPr b="0" lang="en-GB" sz="3670" strike="noStrike" u="non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ts val="4774"/>
              </a:lnSpc>
            </a:pPr>
            <a:r>
              <a:rPr b="0" lang="en-US" sz="367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Matriculation Number: U14087143</a:t>
            </a:r>
            <a:endParaRPr b="0" lang="en-GB" sz="3670" strike="noStrike" u="non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ts val="4774"/>
              </a:lnSpc>
            </a:pPr>
            <a:r>
              <a:rPr b="0" lang="en-US" sz="367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Course: DLBCSPJWD01 – Project Java and Web Development</a:t>
            </a:r>
            <a:endParaRPr b="0" lang="en-GB" sz="3670" strike="noStrike" u="non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ts val="4774"/>
              </a:lnSpc>
            </a:pPr>
            <a:r>
              <a:rPr b="0" lang="en-US" sz="367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Submission Phase: Phase 1 – Conception</a:t>
            </a:r>
            <a:endParaRPr b="0" lang="en-GB" sz="3670" strike="noStrike" u="non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ts val="4774"/>
              </a:lnSpc>
            </a:pPr>
            <a:r>
              <a:rPr b="0" lang="en-US" sz="367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Filename: Silva_Fernando_U14087143 _PJWD _P1_S.pptx</a:t>
            </a:r>
            <a:endParaRPr b="0" lang="en-GB" sz="367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76" name="AutoShape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646280" y="7204680"/>
            <a:ext cx="14526360" cy="360"/>
          </a:xfrm>
          <a:prstGeom prst="line">
            <a:avLst/>
          </a:prstGeom>
          <a:ln w="104775">
            <a:solidFill>
              <a:srgbClr val="fa632a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Box 2"/>
          <p:cNvSpPr/>
          <p:nvPr/>
        </p:nvSpPr>
        <p:spPr>
          <a:xfrm>
            <a:off x="1172520" y="1641600"/>
            <a:ext cx="7874280" cy="90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7129"/>
              </a:lnSpc>
            </a:pPr>
            <a:r>
              <a:rPr b="0" lang="en-US" sz="648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Introducing</a:t>
            </a:r>
            <a:r>
              <a:rPr b="0" lang="en-US" sz="6480" strike="noStrike" u="none">
                <a:solidFill>
                  <a:srgbClr val="fa632a"/>
                </a:solidFill>
                <a:uFillTx/>
                <a:latin typeface="Public Sans"/>
                <a:ea typeface="Public Sans"/>
              </a:rPr>
              <a:t> BoxFit</a:t>
            </a:r>
            <a:endParaRPr b="0" lang="en-GB" sz="648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78" name="TextBox 3"/>
          <p:cNvSpPr/>
          <p:nvPr/>
        </p:nvSpPr>
        <p:spPr>
          <a:xfrm>
            <a:off x="526680" y="3426840"/>
            <a:ext cx="8353800" cy="460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508320" indent="-254160" defTabSz="914400">
              <a:lnSpc>
                <a:spcPts val="3294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36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BoxFit is a private, web-based social platform built for a dynamic boxing gym community in Hamburg.</a:t>
            </a:r>
            <a:endParaRPr b="0" lang="en-GB" sz="236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508320" indent="-254160" defTabSz="914400">
              <a:lnSpc>
                <a:spcPts val="3294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36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Designed to connect gym members beyond training sessions, promoting motivation, accountability, and celebration of progress.</a:t>
            </a:r>
            <a:endParaRPr b="0" lang="en-GB" sz="236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508320" indent="-254160" defTabSz="914400">
              <a:lnSpc>
                <a:spcPts val="3294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36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Members can post training updates, photos, videos, comment on others' posts, and follow each other.</a:t>
            </a:r>
            <a:endParaRPr b="0" lang="en-GB" sz="236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508320" indent="-254160" defTabSz="914400">
              <a:lnSpc>
                <a:spcPts val="3294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36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Unlike public platforms, BoxFit offers a members-only, secure space to build an engaged and supportive gym community.</a:t>
            </a:r>
            <a:endParaRPr b="0" lang="en-GB" sz="2360" strike="noStrike" u="non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ts val="3294"/>
              </a:lnSpc>
            </a:pPr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79" name="TextBox 4"/>
          <p:cNvSpPr/>
          <p:nvPr/>
        </p:nvSpPr>
        <p:spPr>
          <a:xfrm>
            <a:off x="1269360" y="971640"/>
            <a:ext cx="7874280" cy="38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107"/>
              </a:lnSpc>
            </a:pPr>
            <a:endParaRPr b="0" lang="en-US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80" name="AutoShape 5"/>
          <p:cNvSpPr/>
          <p:nvPr/>
        </p:nvSpPr>
        <p:spPr>
          <a:xfrm>
            <a:off x="789480" y="3026520"/>
            <a:ext cx="7874640" cy="360"/>
          </a:xfrm>
          <a:prstGeom prst="line">
            <a:avLst/>
          </a:prstGeom>
          <a:ln w="95250">
            <a:solidFill>
              <a:srgbClr val="fa632a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81" name="Freeform 6"/>
          <p:cNvSpPr/>
          <p:nvPr/>
        </p:nvSpPr>
        <p:spPr>
          <a:xfrm>
            <a:off x="9937440" y="0"/>
            <a:ext cx="8350200" cy="10286640"/>
          </a:xfrm>
          <a:custGeom>
            <a:avLst/>
            <a:gdLst>
              <a:gd name="textAreaLeft" fmla="*/ 0 w 8350200"/>
              <a:gd name="textAreaRight" fmla="*/ 8350560 w 835020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8350491" h="10287000">
                <a:moveTo>
                  <a:pt x="0" y="0"/>
                </a:moveTo>
                <a:lnTo>
                  <a:pt x="8350491" y="0"/>
                </a:lnTo>
                <a:lnTo>
                  <a:pt x="835049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AutoShape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71840" y="6134040"/>
            <a:ext cx="8588160" cy="360"/>
          </a:xfrm>
          <a:prstGeom prst="line">
            <a:avLst/>
          </a:prstGeom>
          <a:ln cap="rnd" w="9525">
            <a:solidFill>
              <a:srgbClr val="14110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3" name="AutoShape 3"/>
          <p:cNvSpPr/>
          <p:nvPr/>
        </p:nvSpPr>
        <p:spPr>
          <a:xfrm>
            <a:off x="1028520" y="2240640"/>
            <a:ext cx="16230600" cy="360"/>
          </a:xfrm>
          <a:prstGeom prst="line">
            <a:avLst/>
          </a:prstGeom>
          <a:ln w="104775">
            <a:solidFill>
              <a:srgbClr val="14110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4" name="Freeform 4"/>
          <p:cNvSpPr/>
          <p:nvPr/>
        </p:nvSpPr>
        <p:spPr>
          <a:xfrm>
            <a:off x="10363680" y="2674080"/>
            <a:ext cx="6895080" cy="6895080"/>
          </a:xfrm>
          <a:custGeom>
            <a:avLst/>
            <a:gdLst>
              <a:gd name="textAreaLeft" fmla="*/ 0 w 6895080"/>
              <a:gd name="textAreaRight" fmla="*/ 6895440 w 6895080"/>
              <a:gd name="textAreaTop" fmla="*/ 0 h 6895080"/>
              <a:gd name="textAreaBottom" fmla="*/ 6895440 h 6895080"/>
            </a:gdLst>
            <a:ahLst/>
            <a:rect l="textAreaLeft" t="textAreaTop" r="textAreaRight" b="textAreaBottom"/>
            <a:pathLst>
              <a:path w="6895447" h="6895447">
                <a:moveTo>
                  <a:pt x="0" y="0"/>
                </a:moveTo>
                <a:lnTo>
                  <a:pt x="6895447" y="0"/>
                </a:lnTo>
                <a:lnTo>
                  <a:pt x="6895447" y="6895447"/>
                </a:lnTo>
                <a:lnTo>
                  <a:pt x="0" y="6895447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5" name="TextBox 5"/>
          <p:cNvSpPr/>
          <p:nvPr/>
        </p:nvSpPr>
        <p:spPr>
          <a:xfrm>
            <a:off x="1144080" y="2594520"/>
            <a:ext cx="7252200" cy="49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900"/>
              </a:lnSpc>
            </a:pPr>
            <a:r>
              <a:rPr b="0" lang="en-US" sz="3000" strike="noStrike" u="none">
                <a:solidFill>
                  <a:srgbClr val="fa632a"/>
                </a:solidFill>
                <a:uFillTx/>
                <a:latin typeface="Public Sans"/>
                <a:ea typeface="Public Sans"/>
              </a:rPr>
              <a:t>Target Users:</a:t>
            </a:r>
            <a:endParaRPr b="0" lang="en-GB" sz="3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6" name="TextBox 6"/>
          <p:cNvSpPr/>
          <p:nvPr/>
        </p:nvSpPr>
        <p:spPr>
          <a:xfrm>
            <a:off x="1305720" y="2864520"/>
            <a:ext cx="8170200" cy="326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2860"/>
              </a:lnSpc>
            </a:pP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474840" indent="-237600" defTabSz="914400">
              <a:lnSpc>
                <a:spcPts val="2860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20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People of all ages looking to improve their fitness</a:t>
            </a:r>
            <a:endParaRPr b="0" lang="en-GB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474840" indent="-237600" defTabSz="914400">
              <a:lnSpc>
                <a:spcPts val="2860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20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Amateur and professional boxers</a:t>
            </a:r>
            <a:endParaRPr b="0" lang="en-GB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474840" indent="-237600" defTabSz="914400">
              <a:lnSpc>
                <a:spcPts val="2860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20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General fitness enthusiasts and gym-goers</a:t>
            </a:r>
            <a:endParaRPr b="0" lang="en-GB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474840" indent="-237600" defTabSz="914400">
              <a:lnSpc>
                <a:spcPts val="2860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20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Individuals starting their training journey or returning to fitness</a:t>
            </a:r>
            <a:endParaRPr b="0" lang="en-GB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474840" indent="-237600" defTabSz="914400">
              <a:lnSpc>
                <a:spcPts val="2860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20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Coaches, personal trainers, and group instructors</a:t>
            </a:r>
            <a:endParaRPr b="0" lang="en-GB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474840" indent="-237600" defTabSz="914400">
              <a:lnSpc>
                <a:spcPts val="2860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20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Anyone seeking a supportive, community-based training environment</a:t>
            </a:r>
            <a:endParaRPr b="0" lang="en-GB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defTabSz="914400">
              <a:lnSpc>
                <a:spcPts val="2860"/>
              </a:lnSpc>
            </a:pP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7" name="TextBox 7"/>
          <p:cNvSpPr/>
          <p:nvPr/>
        </p:nvSpPr>
        <p:spPr>
          <a:xfrm>
            <a:off x="1281960" y="6540480"/>
            <a:ext cx="7252200" cy="49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900"/>
              </a:lnSpc>
            </a:pPr>
            <a:r>
              <a:rPr b="0" lang="en-US" sz="3000" strike="noStrike" u="none">
                <a:solidFill>
                  <a:srgbClr val="fa632a"/>
                </a:solidFill>
                <a:uFillTx/>
                <a:latin typeface="Public Sans"/>
                <a:ea typeface="Public Sans"/>
              </a:rPr>
              <a:t>User Benefits:</a:t>
            </a:r>
            <a:endParaRPr b="0" lang="en-GB" sz="3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8" name="TextBox 8"/>
          <p:cNvSpPr/>
          <p:nvPr/>
        </p:nvSpPr>
        <p:spPr>
          <a:xfrm>
            <a:off x="1281960" y="6778800"/>
            <a:ext cx="8121960" cy="25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2860"/>
              </a:lnSpc>
            </a:pP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474840" indent="-237600" defTabSz="914400">
              <a:lnSpc>
                <a:spcPts val="2860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20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A motivating, interactive digital extension of the physical gym</a:t>
            </a:r>
            <a:endParaRPr b="0" lang="en-GB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474840" indent="-237600" defTabSz="914400">
              <a:lnSpc>
                <a:spcPts val="2860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20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Easy content sharing and peer recognition</a:t>
            </a:r>
            <a:endParaRPr b="0" lang="en-GB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474840" indent="-237600" defTabSz="914400">
              <a:lnSpc>
                <a:spcPts val="2860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20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Exclusive, private environment free from external distractions</a:t>
            </a:r>
            <a:endParaRPr b="0" lang="en-GB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474840" indent="-237600" defTabSz="914400">
              <a:lnSpc>
                <a:spcPts val="2860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20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Builds team spirit, consistency, and community support outside of training hours</a:t>
            </a:r>
            <a:endParaRPr b="0" lang="en-GB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defTabSz="914400">
              <a:lnSpc>
                <a:spcPts val="2860"/>
              </a:lnSpc>
            </a:pP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9" name="TextBox 9"/>
          <p:cNvSpPr/>
          <p:nvPr/>
        </p:nvSpPr>
        <p:spPr>
          <a:xfrm>
            <a:off x="1281960" y="873360"/>
            <a:ext cx="9203040" cy="92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7279"/>
              </a:lnSpc>
            </a:pPr>
            <a:r>
              <a:rPr b="0" lang="en-US" sz="607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Audience &amp; </a:t>
            </a:r>
            <a:r>
              <a:rPr b="0" lang="en-US" sz="6070" strike="noStrike" u="none">
                <a:solidFill>
                  <a:srgbClr val="fa632a"/>
                </a:solidFill>
                <a:uFillTx/>
                <a:latin typeface="Public Sans"/>
                <a:ea typeface="Public Sans"/>
              </a:rPr>
              <a:t>User Value</a:t>
            </a:r>
            <a:endParaRPr b="0" lang="en-GB" sz="607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AutoShape 2"/>
          <p:cNvSpPr/>
          <p:nvPr/>
        </p:nvSpPr>
        <p:spPr>
          <a:xfrm>
            <a:off x="720720" y="2991960"/>
            <a:ext cx="6987240" cy="360"/>
          </a:xfrm>
          <a:prstGeom prst="line">
            <a:avLst/>
          </a:prstGeom>
          <a:ln w="104775">
            <a:solidFill>
              <a:srgbClr val="7b767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1" name="Freeform 3"/>
          <p:cNvSpPr/>
          <p:nvPr/>
        </p:nvSpPr>
        <p:spPr>
          <a:xfrm>
            <a:off x="8631000" y="0"/>
            <a:ext cx="9656640" cy="10286640"/>
          </a:xfrm>
          <a:custGeom>
            <a:avLst/>
            <a:gdLst>
              <a:gd name="textAreaLeft" fmla="*/ 0 w 9656640"/>
              <a:gd name="textAreaRight" fmla="*/ 9657000 w 9656640"/>
              <a:gd name="textAreaTop" fmla="*/ 0 h 10286640"/>
              <a:gd name="textAreaBottom" fmla="*/ 10287000 h 10286640"/>
            </a:gdLst>
            <a:ahLst/>
            <a:rect l="textAreaLeft" t="textAreaTop" r="textAreaRight" b="textAreaBottom"/>
            <a:pathLst>
              <a:path w="9656921" h="10287000">
                <a:moveTo>
                  <a:pt x="0" y="0"/>
                </a:moveTo>
                <a:lnTo>
                  <a:pt x="9656921" y="0"/>
                </a:lnTo>
                <a:lnTo>
                  <a:pt x="965692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2" name="TextBox 4"/>
          <p:cNvSpPr/>
          <p:nvPr/>
        </p:nvSpPr>
        <p:spPr>
          <a:xfrm>
            <a:off x="1028880" y="1019160"/>
            <a:ext cx="6750000" cy="152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6001"/>
              </a:lnSpc>
            </a:pPr>
            <a:r>
              <a:rPr b="0" lang="en-US" sz="500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Technology Stack </a:t>
            </a:r>
            <a:r>
              <a:rPr b="0" lang="en-US" sz="5000" strike="noStrike" u="none">
                <a:solidFill>
                  <a:srgbClr val="fa632a"/>
                </a:solidFill>
                <a:uFillTx/>
                <a:latin typeface="Public Sans"/>
                <a:ea typeface="Public Sans"/>
              </a:rPr>
              <a:t>&amp; System Design</a:t>
            </a:r>
            <a:endParaRPr b="0" lang="en-GB" sz="5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3" name="TextBox 5"/>
          <p:cNvSpPr/>
          <p:nvPr/>
        </p:nvSpPr>
        <p:spPr>
          <a:xfrm>
            <a:off x="721080" y="3403080"/>
            <a:ext cx="7057800" cy="554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464760" indent="-232200" defTabSz="914400">
              <a:lnSpc>
                <a:spcPts val="2798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15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Frontend:</a:t>
            </a:r>
            <a:endParaRPr b="0" lang="en-GB" sz="215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2" marL="929160" indent="-309600" defTabSz="914400">
              <a:lnSpc>
                <a:spcPts val="2798"/>
              </a:lnSpc>
              <a:buClr>
                <a:srgbClr val="ffffff"/>
              </a:buClr>
              <a:buFont typeface="Arial"/>
              <a:buChar char="⚬"/>
            </a:pPr>
            <a:r>
              <a:rPr b="0" lang="en-US" sz="215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ReactJS for the user interface</a:t>
            </a:r>
            <a:endParaRPr b="0" lang="en-GB" sz="215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2" marL="929160" indent="-309600" defTabSz="914400">
              <a:lnSpc>
                <a:spcPts val="2798"/>
              </a:lnSpc>
              <a:buClr>
                <a:srgbClr val="ffffff"/>
              </a:buClr>
              <a:buFont typeface="Arial"/>
              <a:buChar char="⚬"/>
            </a:pPr>
            <a:r>
              <a:rPr b="0" lang="en-US" sz="215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React Query for state management and API handling</a:t>
            </a:r>
            <a:endParaRPr b="0" lang="en-GB" sz="2150" strike="noStrike" u="non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ts val="2798"/>
              </a:lnSpc>
            </a:pPr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464760" indent="-232200" defTabSz="914400">
              <a:lnSpc>
                <a:spcPts val="2798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15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Backend:</a:t>
            </a:r>
            <a:endParaRPr b="0" lang="en-GB" sz="215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2" marL="929160" indent="-309600" defTabSz="914400">
              <a:lnSpc>
                <a:spcPts val="2798"/>
              </a:lnSpc>
              <a:buClr>
                <a:srgbClr val="ffffff"/>
              </a:buClr>
              <a:buFont typeface="Arial"/>
              <a:buChar char="⚬"/>
            </a:pPr>
            <a:r>
              <a:rPr b="0" lang="en-US" sz="215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Appwrite handles authentication, database, storage, and secure API services</a:t>
            </a:r>
            <a:endParaRPr b="0" lang="en-GB" sz="2150" strike="noStrike" u="non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ts val="2798"/>
              </a:lnSpc>
            </a:pPr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464760" indent="-232200" defTabSz="914400">
              <a:lnSpc>
                <a:spcPts val="2798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15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Infrastructure Flow:</a:t>
            </a:r>
            <a:endParaRPr b="0" lang="en-GB" sz="215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2" marL="929160" indent="-309600" defTabSz="914400">
              <a:lnSpc>
                <a:spcPts val="2798"/>
              </a:lnSpc>
              <a:buClr>
                <a:srgbClr val="ffffff"/>
              </a:buClr>
              <a:buFont typeface="Arial"/>
              <a:buChar char="⚬"/>
            </a:pPr>
            <a:r>
              <a:rPr b="0" lang="en-US" sz="215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React interacts directly with Appwrite via API calls</a:t>
            </a:r>
            <a:endParaRPr b="0" lang="en-GB" sz="215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2" marL="929160" indent="-309600" defTabSz="914400">
              <a:lnSpc>
                <a:spcPts val="2798"/>
              </a:lnSpc>
              <a:buClr>
                <a:srgbClr val="ffffff"/>
              </a:buClr>
              <a:buFont typeface="Arial"/>
              <a:buChar char="⚬"/>
            </a:pPr>
            <a:r>
              <a:rPr b="0" lang="en-US" sz="215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Frontend logic is fully decoupled from the backend for scalability</a:t>
            </a:r>
            <a:endParaRPr b="0" lang="en-GB" sz="215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2" marL="929160" indent="-309600" defTabSz="914400">
              <a:lnSpc>
                <a:spcPts val="2798"/>
              </a:lnSpc>
              <a:buClr>
                <a:srgbClr val="ffffff"/>
              </a:buClr>
              <a:buFont typeface="Arial"/>
              <a:buChar char="⚬"/>
            </a:pPr>
            <a:r>
              <a:rPr b="0" lang="en-US" sz="215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Ensures responsive design and seamless user interactions</a:t>
            </a:r>
            <a:endParaRPr b="0" lang="en-GB" sz="2150" strike="noStrike" u="non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ts val="1675"/>
              </a:lnSpc>
            </a:pPr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a63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2"/>
          <p:cNvSpPr/>
          <p:nvPr/>
        </p:nvSpPr>
        <p:spPr>
          <a:xfrm>
            <a:off x="2536920" y="340200"/>
            <a:ext cx="12707640" cy="99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7832"/>
              </a:lnSpc>
            </a:pPr>
            <a:r>
              <a:rPr b="0" lang="en-US" sz="653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Key Components &amp; Features</a:t>
            </a:r>
            <a:endParaRPr b="0" lang="en-GB" sz="653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5" name="TextBox 3"/>
          <p:cNvSpPr/>
          <p:nvPr/>
        </p:nvSpPr>
        <p:spPr>
          <a:xfrm>
            <a:off x="1028880" y="2410920"/>
            <a:ext cx="7861680" cy="727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559440" indent="-279720" defTabSz="914400">
              <a:lnSpc>
                <a:spcPts val="3368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590" strike="noStrike" u="none">
                <a:solidFill>
                  <a:srgbClr val="000000"/>
                </a:solidFill>
                <a:uFillTx/>
                <a:latin typeface="Public Sans Bold"/>
                <a:ea typeface="Public Sans Bold"/>
              </a:rPr>
              <a:t>Authentication:</a:t>
            </a:r>
            <a:r>
              <a:rPr b="0" lang="en-US" sz="2590" strike="noStrike" u="none">
                <a:solidFill>
                  <a:srgbClr val="000000"/>
                </a:solidFill>
                <a:uFillTx/>
                <a:latin typeface="Public Sans"/>
                <a:ea typeface="Public Sans"/>
              </a:rPr>
              <a:t> </a:t>
            </a:r>
            <a:r>
              <a:rPr b="0" lang="en-US" sz="259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Secure member login using Appwrite’s auth service.</a:t>
            </a:r>
            <a:endParaRPr b="0" lang="en-GB" sz="259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559440" indent="-279720" defTabSz="914400">
              <a:lnSpc>
                <a:spcPts val="3368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590" strike="noStrike" u="none">
                <a:solidFill>
                  <a:srgbClr val="000000"/>
                </a:solidFill>
                <a:uFillTx/>
                <a:latin typeface="Public Sans Bold"/>
                <a:ea typeface="Public Sans Bold"/>
              </a:rPr>
              <a:t>Posts:</a:t>
            </a:r>
            <a:r>
              <a:rPr b="0" lang="en-US" sz="259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 Members can share text, media, and updates with the community.</a:t>
            </a:r>
            <a:endParaRPr b="0" lang="en-GB" sz="259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559440" indent="-279720" defTabSz="914400">
              <a:lnSpc>
                <a:spcPts val="3368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590" strike="noStrike" u="none">
                <a:solidFill>
                  <a:srgbClr val="000000"/>
                </a:solidFill>
                <a:uFillTx/>
                <a:latin typeface="Public Sans Bold"/>
                <a:ea typeface="Public Sans Bold"/>
              </a:rPr>
              <a:t>Comments &amp; Likes:</a:t>
            </a:r>
            <a:r>
              <a:rPr b="0" lang="en-US" sz="259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 Social interactions to foster engagement.</a:t>
            </a:r>
            <a:endParaRPr b="0" lang="en-GB" sz="259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559440" indent="-279720" defTabSz="914400">
              <a:lnSpc>
                <a:spcPts val="3368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590" strike="noStrike" u="none">
                <a:solidFill>
                  <a:srgbClr val="000000"/>
                </a:solidFill>
                <a:uFillTx/>
                <a:latin typeface="Public Sans Bold"/>
                <a:ea typeface="Public Sans Bold"/>
              </a:rPr>
              <a:t>User Profiles:</a:t>
            </a:r>
            <a:r>
              <a:rPr b="0" lang="en-US" sz="259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 Display personal training progress and posts.</a:t>
            </a:r>
            <a:endParaRPr b="0" lang="en-GB" sz="259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559440" indent="-279720" algn="just" defTabSz="914400">
              <a:lnSpc>
                <a:spcPts val="3368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590" strike="noStrike" u="none">
                <a:solidFill>
                  <a:srgbClr val="000000"/>
                </a:solidFill>
                <a:uFillTx/>
                <a:latin typeface="Public Sans Bold"/>
                <a:ea typeface="Public Sans Bold"/>
              </a:rPr>
              <a:t>Follow System: </a:t>
            </a:r>
            <a:r>
              <a:rPr b="0" lang="en-US" sz="259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Enables community building by following other members.</a:t>
            </a:r>
            <a:endParaRPr b="0" lang="en-GB" sz="259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559440" indent="-279720" defTabSz="914400">
              <a:lnSpc>
                <a:spcPts val="3368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590" strike="noStrike" u="none">
                <a:solidFill>
                  <a:srgbClr val="000000"/>
                </a:solidFill>
                <a:uFillTx/>
                <a:latin typeface="Public Sans Bold"/>
                <a:ea typeface="Public Sans Bold"/>
              </a:rPr>
              <a:t>Notifications:</a:t>
            </a:r>
            <a:r>
              <a:rPr b="0" lang="en-US" sz="259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 Alert users to likes, comments, or new followers.</a:t>
            </a:r>
            <a:endParaRPr b="0" lang="en-GB" sz="259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559440" indent="-279720" defTabSz="914400">
              <a:lnSpc>
                <a:spcPts val="3368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590" strike="noStrike" u="none">
                <a:solidFill>
                  <a:srgbClr val="000000"/>
                </a:solidFill>
                <a:uFillTx/>
                <a:latin typeface="Public Sans Bold"/>
                <a:ea typeface="Public Sans Bold"/>
              </a:rPr>
              <a:t>Messaging:</a:t>
            </a:r>
            <a:r>
              <a:rPr b="0" lang="en-US" sz="259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 Direct messaging between members to enhance interaction.</a:t>
            </a:r>
            <a:endParaRPr b="0" lang="en-GB" sz="259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559440" indent="-279720" defTabSz="914400">
              <a:lnSpc>
                <a:spcPts val="3368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590" strike="noStrike" u="none">
                <a:solidFill>
                  <a:srgbClr val="ffffff"/>
                </a:solidFill>
                <a:uFillTx/>
                <a:latin typeface="Public Sans"/>
                <a:ea typeface="Public Sans"/>
              </a:rPr>
              <a:t>All features tightly integrated with Appwrite collections and React front-end components.</a:t>
            </a:r>
            <a:endParaRPr b="0" lang="en-GB" sz="2590" strike="noStrike" u="none">
              <a:solidFill>
                <a:srgbClr val="ffffff"/>
              </a:solidFill>
              <a:uFillTx/>
              <a:latin typeface="Arial"/>
            </a:endParaRPr>
          </a:p>
          <a:p>
            <a:pPr algn="just" defTabSz="914400">
              <a:lnSpc>
                <a:spcPts val="3368"/>
              </a:lnSpc>
            </a:pPr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6" name="Freeform 4"/>
          <p:cNvSpPr/>
          <p:nvPr/>
        </p:nvSpPr>
        <p:spPr>
          <a:xfrm>
            <a:off x="9453600" y="2660040"/>
            <a:ext cx="8110080" cy="6265080"/>
          </a:xfrm>
          <a:custGeom>
            <a:avLst/>
            <a:gdLst>
              <a:gd name="textAreaLeft" fmla="*/ 0 w 8110080"/>
              <a:gd name="textAreaRight" fmla="*/ 8110440 w 8110080"/>
              <a:gd name="textAreaTop" fmla="*/ 0 h 6265080"/>
              <a:gd name="textAreaBottom" fmla="*/ 6265440 h 6265080"/>
            </a:gdLst>
            <a:ahLst/>
            <a:rect l="textAreaLeft" t="textAreaTop" r="textAreaRight" b="textAreaBottom"/>
            <a:pathLst>
              <a:path w="8110502" h="6265586">
                <a:moveTo>
                  <a:pt x="0" y="0"/>
                </a:moveTo>
                <a:lnTo>
                  <a:pt x="8110502" y="0"/>
                </a:lnTo>
                <a:lnTo>
                  <a:pt x="8110502" y="6265586"/>
                </a:lnTo>
                <a:lnTo>
                  <a:pt x="0" y="626558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7" name="AutoShape 5"/>
          <p:cNvSpPr/>
          <p:nvPr/>
        </p:nvSpPr>
        <p:spPr>
          <a:xfrm>
            <a:off x="1028520" y="1715760"/>
            <a:ext cx="16230600" cy="360"/>
          </a:xfrm>
          <a:prstGeom prst="line">
            <a:avLst/>
          </a:prstGeom>
          <a:ln w="104775">
            <a:solidFill>
              <a:srgbClr val="14110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Box 2"/>
          <p:cNvSpPr/>
          <p:nvPr/>
        </p:nvSpPr>
        <p:spPr>
          <a:xfrm>
            <a:off x="2445120" y="1009800"/>
            <a:ext cx="13925160" cy="91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7200"/>
              </a:lnSpc>
            </a:pPr>
            <a:r>
              <a:rPr b="0" lang="en-US" sz="600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Conceptual Summary </a:t>
            </a:r>
            <a:r>
              <a:rPr b="0" lang="en-US" sz="6000" strike="noStrike" u="none">
                <a:solidFill>
                  <a:srgbClr val="fa632a"/>
                </a:solidFill>
                <a:uFillTx/>
                <a:latin typeface="Public Sans"/>
                <a:ea typeface="Public Sans"/>
              </a:rPr>
              <a:t>&amp; Next Steps</a:t>
            </a:r>
            <a:endParaRPr b="0" lang="en-GB" sz="6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9" name="TextBox 3"/>
          <p:cNvSpPr/>
          <p:nvPr/>
        </p:nvSpPr>
        <p:spPr>
          <a:xfrm>
            <a:off x="8357040" y="2992680"/>
            <a:ext cx="8323200" cy="635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638640" indent="-319320" defTabSz="914400">
              <a:lnSpc>
                <a:spcPts val="3847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96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BoxFit was conceptualised to provide a secure, engaging social platform tailored to a boxing gym.</a:t>
            </a:r>
            <a:endParaRPr b="0" lang="en-GB" sz="296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638640" indent="-319320" defTabSz="914400">
              <a:lnSpc>
                <a:spcPts val="3847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96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Technologies were selected for speed, scalability, and ease of development.</a:t>
            </a:r>
            <a:endParaRPr b="0" lang="en-GB" sz="296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638640" indent="-319320" defTabSz="914400">
              <a:lnSpc>
                <a:spcPts val="3847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96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Design ensures mobile responsiveness and growth potential for future features.</a:t>
            </a:r>
            <a:endParaRPr b="0" lang="en-GB" sz="2960" strike="noStrike" u="none">
              <a:solidFill>
                <a:srgbClr val="000000"/>
              </a:solidFill>
              <a:uFillTx/>
              <a:latin typeface="Arial"/>
            </a:endParaRPr>
          </a:p>
          <a:p>
            <a:pPr defTabSz="914400">
              <a:lnSpc>
                <a:spcPts val="3847"/>
              </a:lnSpc>
            </a:pP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638640" indent="-319320" defTabSz="914400">
              <a:lnSpc>
                <a:spcPts val="3847"/>
              </a:lnSpc>
              <a:buClr>
                <a:srgbClr val="14110f"/>
              </a:buClr>
              <a:buFont typeface="Arial"/>
              <a:buChar char="•"/>
            </a:pPr>
            <a:r>
              <a:rPr b="0" lang="en-US" sz="296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Next Steps:</a:t>
            </a:r>
            <a:endParaRPr b="0" lang="en-GB" sz="296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77640" indent="-425880" defTabSz="914400">
              <a:lnSpc>
                <a:spcPts val="3847"/>
              </a:lnSpc>
              <a:buClr>
                <a:srgbClr val="14110f"/>
              </a:buClr>
              <a:buFont typeface="Arial"/>
              <a:buChar char="⚬"/>
            </a:pPr>
            <a:r>
              <a:rPr b="0" lang="en-US" sz="296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Begin development phase.</a:t>
            </a:r>
            <a:endParaRPr b="0" lang="en-GB" sz="296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77640" indent="-425880" defTabSz="914400">
              <a:lnSpc>
                <a:spcPts val="3847"/>
              </a:lnSpc>
              <a:buClr>
                <a:srgbClr val="14110f"/>
              </a:buClr>
              <a:buFont typeface="Arial"/>
              <a:buChar char="⚬"/>
            </a:pPr>
            <a:r>
              <a:rPr b="0" lang="en-US" sz="2960" strike="noStrike" u="none">
                <a:solidFill>
                  <a:srgbClr val="14110f"/>
                </a:solidFill>
                <a:uFillTx/>
                <a:latin typeface="Public Sans"/>
                <a:ea typeface="Public Sans"/>
              </a:rPr>
              <a:t>Prepare screencast demo and code integration via GitHub.</a:t>
            </a:r>
            <a:endParaRPr b="0" lang="en-GB" sz="2960" strike="noStrike" u="none">
              <a:solidFill>
                <a:srgbClr val="000000"/>
              </a:solidFill>
              <a:uFillTx/>
              <a:latin typeface="Arial"/>
            </a:endParaRPr>
          </a:p>
          <a:p>
            <a:pPr defTabSz="914400">
              <a:lnSpc>
                <a:spcPts val="3847"/>
              </a:lnSpc>
            </a:pPr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0" name="AutoShape 4"/>
          <p:cNvSpPr/>
          <p:nvPr/>
        </p:nvSpPr>
        <p:spPr>
          <a:xfrm>
            <a:off x="1028520" y="2240640"/>
            <a:ext cx="16230600" cy="360"/>
          </a:xfrm>
          <a:prstGeom prst="line">
            <a:avLst/>
          </a:prstGeom>
          <a:ln w="104775">
            <a:solidFill>
              <a:srgbClr val="14110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1" name="Freeform 5"/>
          <p:cNvSpPr/>
          <p:nvPr/>
        </p:nvSpPr>
        <p:spPr>
          <a:xfrm>
            <a:off x="1028880" y="3030840"/>
            <a:ext cx="6608520" cy="6350760"/>
          </a:xfrm>
          <a:custGeom>
            <a:avLst/>
            <a:gdLst>
              <a:gd name="textAreaLeft" fmla="*/ 0 w 6608520"/>
              <a:gd name="textAreaRight" fmla="*/ 6608880 w 6608520"/>
              <a:gd name="textAreaTop" fmla="*/ 0 h 6350760"/>
              <a:gd name="textAreaBottom" fmla="*/ 6351120 h 6350760"/>
            </a:gdLst>
            <a:ahLst/>
            <a:rect l="textAreaLeft" t="textAreaTop" r="textAreaRight" b="textAreaBottom"/>
            <a:pathLst>
              <a:path w="6608787" h="6351232">
                <a:moveTo>
                  <a:pt x="0" y="0"/>
                </a:moveTo>
                <a:lnTo>
                  <a:pt x="6608787" y="0"/>
                </a:lnTo>
                <a:lnTo>
                  <a:pt x="6608787" y="6351232"/>
                </a:lnTo>
                <a:lnTo>
                  <a:pt x="0" y="635123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Application>LibreOffice/24.8.2.1$MacOSX_X86_64 LibreOffice_project/0f794b6e29741098670a3b95d60478a65d05ef13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identifier>DAGvOt79mh4</dc:identifier>
  <dc:language>en-GB</dc:language>
  <cp:lastModifiedBy/>
  <dcterms:modified xsi:type="dcterms:W3CDTF">2025-08-06T18:04:18Z</dcterms:modified>
  <cp:revision>3</cp:revision>
  <dc:subject/>
  <dc:title>These are the broad topics this business meeting will cover.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